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4" autoAdjust="0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747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96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0qZGC6UjgQ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92024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Tools for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2651760"/>
            <a:ext cx="1091153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Community </a:t>
            </a:r>
            <a:r>
              <a:rPr lang="en-US" sz="72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Banks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640080" y="40233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you have, what's coming, and what it means.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51206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Juan Morin  ·  Watermelon AI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54864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MassChallenge Partner  ·  Massachusetts Bankers Association Webinar  ·  May 20, 2026</a:t>
            </a:r>
            <a:endParaRPr lang="en-US" sz="1200" dirty="0"/>
          </a:p>
        </p:txBody>
      </p:sp>
      <p:pic>
        <p:nvPicPr>
          <p:cNvPr id="7" name="Image 0" descr="/home/claude/deck/wtrmln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65760"/>
            <a:ext cx="914400" cy="10607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It's not just Excel.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paradigm runs across every M365 app — different file types, same workflow shape.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1889699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1889699" cy="5486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286000"/>
            <a:ext cx="15239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2971800"/>
            <a:ext cx="152393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Committee memos · board reports · policy doc summaries · grant language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895539" y="2194560"/>
            <a:ext cx="1889699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895539" y="2194560"/>
            <a:ext cx="1889699" cy="5486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078419" y="2286000"/>
            <a:ext cx="15239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Excel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078419" y="2971800"/>
            <a:ext cx="152393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Termsheet modeling · stress testing · variance analysis · borrower diligence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150998" y="2194560"/>
            <a:ext cx="1889699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150998" y="2194560"/>
            <a:ext cx="1889699" cy="5486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333878" y="2286000"/>
            <a:ext cx="15239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PowerPoint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33878" y="2971800"/>
            <a:ext cx="152393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Credit memo → board deck · investor updates · regulatory presentations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406457" y="2194560"/>
            <a:ext cx="1889699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406457" y="2194560"/>
            <a:ext cx="1889699" cy="5486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589337" y="2286000"/>
            <a:ext cx="15239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Outlook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589337" y="2971800"/>
            <a:ext cx="152393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 triage · drafting · scheduled prompts (</a:t>
            </a:r>
            <a:r>
              <a:rPr lang="en-US" sz="11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weekly action-items roundup</a:t>
            </a: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661916" y="2194560"/>
            <a:ext cx="1889699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9661916" y="2194560"/>
            <a:ext cx="1889699" cy="5486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844796" y="2286000"/>
            <a:ext cx="15239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844796" y="2971800"/>
            <a:ext cx="1523939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 recap · action items · search across past committee discussions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5852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license. One audit trail. Five places where today's work happens.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 / 23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MOAT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3736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moat isn't the AI.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640080" y="265176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It's what you </a:t>
            </a:r>
            <a:r>
              <a:rPr lang="en-US" sz="48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on top</a:t>
            </a: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it.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4023360"/>
            <a:ext cx="10911535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you saw run in Excel just now wasn't magic — it was Copilot following an example markdown workflow file I wrote.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file encodes the finance domain expertise: calculation logic, validation rules, formatting standards, what to flag, what to ignore. Once written, it runs the same way every time, on every deal.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file works on Copilot, Claude, or ChatGPT. The tool is commodity. The workflow design is not.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 / 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a workflow file actually looks like.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Example: monthly P&amp;L close — QuickBooks export to board-ready report. Excerpt below; full file is ~380 lines.</a:t>
            </a:r>
            <a:endParaRPr lang="en-US" sz="1300" i="1" dirty="0">
              <a:solidFill>
                <a:srgbClr val="6D6E71"/>
              </a:solidFill>
              <a:latin typeface="Inter" pitchFamily="34" charset="0"/>
              <a:ea typeface="Inter" pitchFamily="34" charset="-122"/>
            </a:endParaRPr>
          </a:p>
          <a:p>
            <a:r>
              <a:rPr lang="en-US" sz="1300" dirty="0">
                <a:hlinkClick r:id="rId3"/>
              </a:rPr>
              <a:t>https://www.youtube.com/watch?v=N0qZGC6UjgQ</a:t>
            </a:r>
            <a:r>
              <a:rPr lang="en-US" sz="1300" dirty="0"/>
              <a:t> </a:t>
            </a:r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42062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783080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8C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FP&amp;A P&amp;L Report — Update Process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1956816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2130552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5E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## Trigger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05840" y="2304288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When the user says "new files", "new actuals are in", or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2478024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"new column added" — follow the steps below.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2651760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2825496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5E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## Step 5. Rewrite ALL calculation formulas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005840" y="2999232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05840" y="3172968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 Summary Row Label              | Formula Pattern              |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005840" y="3346704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|--------------------------------|------------------------------|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05840" y="3520440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 Total for Job Materials        | Sum of all job material lines|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005840" y="3694176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 Total for Landscaping Services | Parent + Materials + Labor   |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005840" y="3867912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 Gross Profit                   | Total Income - Total COGS    |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005840" y="4041648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 Net Operating Income           | Gross Profit - Total Expenses|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005840" y="4215384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005840" y="4389120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5E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## Step 8. Variance-to-Forecast Columns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005840" y="4562856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8C78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{actuals_col}{row} - 'Raw Data (Forecast)'!{raw_col}{forecast_row}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05840" y="4736592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05840" y="4910328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5E7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## Step 10. Apply Styling (McDonald's brand)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005840" y="5084064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McD Yellow #FFBC0D — title bar, major totals, KPI fills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05840" y="5257800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McD Red #DB0007    — Net Income row, alert callouts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005840" y="5431536"/>
            <a:ext cx="10180015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E8E9E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Speedee Bold       — headlines (Aptos Display fallback)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0080" y="5989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step is explicit. No room for the AI to improvise. Same input → same output, every time.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/ 23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115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here's what the file produces.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Auto-generated interactive variance dashboard. Live React page. Same workflow file runs every month.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11535" cy="448056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1645920"/>
            <a:ext cx="10911535" cy="50292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7373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Variance Dashboard — December 2026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448495" y="17373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vs. Forecast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2377440"/>
            <a:ext cx="2430704" cy="1097280"/>
          </a:xfrm>
          <a:prstGeom prst="rect">
            <a:avLst/>
          </a:prstGeom>
          <a:solidFill>
            <a:srgbClr val="FFFFFF"/>
          </a:solidFill>
          <a:ln w="1905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" y="2468880"/>
            <a:ext cx="2156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REVENUE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960120" y="2697480"/>
            <a:ext cx="21563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$417K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960120" y="320040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+$27K vs forecast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527984" y="2377440"/>
            <a:ext cx="2430704" cy="1097280"/>
          </a:xfrm>
          <a:prstGeom prst="rect">
            <a:avLst/>
          </a:prstGeom>
          <a:solidFill>
            <a:srgbClr val="FFFFFF"/>
          </a:solidFill>
          <a:ln w="1905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65144" y="2468880"/>
            <a:ext cx="2156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GROSS PROFIT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665144" y="2697480"/>
            <a:ext cx="21563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$415K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3665144" y="320040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99.5% margin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33008" y="2377440"/>
            <a:ext cx="2430704" cy="1097280"/>
          </a:xfrm>
          <a:prstGeom prst="rect">
            <a:avLst/>
          </a:prstGeom>
          <a:solidFill>
            <a:srgbClr val="FFFFFF"/>
          </a:solidFill>
          <a:ln w="1905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70168" y="2468880"/>
            <a:ext cx="2156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EXPENSES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370168" y="2697480"/>
            <a:ext cx="21563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$76K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370168" y="320040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+$44K vs forecast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938031" y="2377440"/>
            <a:ext cx="2430704" cy="1097280"/>
          </a:xfrm>
          <a:prstGeom prst="rect">
            <a:avLst/>
          </a:prstGeom>
          <a:solidFill>
            <a:srgbClr val="FFFFFF"/>
          </a:solidFill>
          <a:ln w="1905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075191" y="2468880"/>
            <a:ext cx="21563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INCOME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075191" y="2697480"/>
            <a:ext cx="21563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$327K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9075191" y="320040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-$17K vs forecast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22960" y="37490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Forecast → Actual: variance drivers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1005840" y="4389120"/>
            <a:ext cx="457200" cy="137160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4400" y="411480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$344K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86868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Forecast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1600200" y="5486400"/>
            <a:ext cx="457200" cy="274320"/>
          </a:xfrm>
          <a:prstGeom prst="rect">
            <a:avLst/>
          </a:prstGeom>
          <a:solidFill>
            <a:srgbClr val="48C78E"/>
          </a:solidFill>
          <a:ln w="12700">
            <a:solidFill>
              <a:srgbClr val="48C7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508760" y="521208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+$30K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46304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Drainage Sys.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2194560" y="5394960"/>
            <a:ext cx="457200" cy="36576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2103120" y="51206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-$25K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205740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Hori Knives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2788920" y="5486400"/>
            <a:ext cx="457200" cy="27432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2697480" y="521208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-$12K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265176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Drainage COGS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3383280" y="5577840"/>
            <a:ext cx="457200" cy="182880"/>
          </a:xfrm>
          <a:prstGeom prst="rect">
            <a:avLst/>
          </a:prstGeom>
          <a:solidFill>
            <a:srgbClr val="48C78E"/>
          </a:solidFill>
          <a:ln w="12700">
            <a:solidFill>
              <a:srgbClr val="48C7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291840" y="530352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+$10K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324612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Compost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3977640" y="5623560"/>
            <a:ext cx="457200" cy="13716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3886200" y="5349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-$5K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384048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Compost Cost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572000" y="5394960"/>
            <a:ext cx="457200" cy="365760"/>
          </a:xfrm>
          <a:prstGeom prst="rect">
            <a:avLst/>
          </a:prstGeom>
          <a:solidFill>
            <a:srgbClr val="6D6E71"/>
          </a:solidFill>
          <a:ln w="12700">
            <a:solidFill>
              <a:srgbClr val="6D6E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4480560" y="51206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-$5K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443484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Other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5166360" y="4480560"/>
            <a:ext cx="457200" cy="128016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074920" y="4206240"/>
            <a:ext cx="640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$327K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029200" y="580644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Actual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6035040" y="4114800"/>
            <a:ext cx="5333695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900" b="1" kern="0" spc="4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AUTO-GENERATED COMMENTARY</a:t>
            </a:r>
            <a:endParaRPr lang="en-US" sz="900" dirty="0"/>
          </a:p>
          <a:p>
            <a:pPr marL="0" indent="0">
              <a:spcAft>
                <a:spcPts val="400"/>
              </a:spcAft>
              <a:buNone/>
            </a:pPr>
            <a:endParaRPr lang="en-US" sz="9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Recurring revenue beat forecast by $17K (+8% vs plan); new product lines (Drainage, Compost) added $30K incremental.</a:t>
            </a:r>
            <a:endParaRPr lang="en-US" sz="900" dirty="0"/>
          </a:p>
          <a:p>
            <a:pPr marL="0" indent="0">
              <a:spcAft>
                <a:spcPts val="400"/>
              </a:spcAft>
              <a:buNone/>
            </a:pPr>
            <a:endParaRPr lang="en-US" sz="9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0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Offset by $42K of unforecasted direct costs tied to new product launches.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 / 23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Other workflows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running in production </a:t>
            </a: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today.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911535" cy="10058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01168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554480" y="20116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Termsheet modeler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554480" y="2423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Specialty lending  ·  C&amp;I  ·  CRE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852160" y="2057400"/>
            <a:ext cx="551657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you just saw. Pulls deal terms, builds the model, applies covenants, generates the committee output.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0080" y="3063240"/>
            <a:ext cx="10911535" cy="10058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315468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1554480" y="31546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Tax preparation extraction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554480" y="3566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CPA firms  ·  HRX-style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852160" y="3200400"/>
            <a:ext cx="551657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Pulls structured data from messy client documents (1099s, K-1s, brokerage statements). Maps to tax software import templates. Hours of data entry collapsed into minutes.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4206240"/>
            <a:ext cx="10911535" cy="10058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2960" y="429768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1554480" y="42976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Insurance claim comparison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554480" y="4709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adjusters  ·  First Coast Claims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852160" y="4343400"/>
            <a:ext cx="551657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Compares an adjuster's estimate to the carrier's estimate room-by-room. Flags scope gaps, missing line items, pricing variances. Outputs a negotiation-ready report.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5349240"/>
            <a:ext cx="10911535" cy="10058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22960" y="5440680"/>
            <a:ext cx="731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600" dirty="0"/>
          </a:p>
        </p:txBody>
      </p:sp>
      <p:sp>
        <p:nvSpPr>
          <p:cNvPr id="21" name="Text 19"/>
          <p:cNvSpPr/>
          <p:nvPr/>
        </p:nvSpPr>
        <p:spPr>
          <a:xfrm>
            <a:off x="1554480" y="54406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Monthly P&amp;L close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554480" y="5852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FP&amp;A  ·  Board reporting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852160" y="5486400"/>
            <a:ext cx="551657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QuickBooks export → variance analysis → branded board deck. The 380-line workflow file you just saw. Same close, same look, every month.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 / 23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LANDSCAPE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Copilot should be your default.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65176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Here's where you'll </a:t>
            </a:r>
            <a:r>
              <a:rPr lang="en-US" sz="38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graduate.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640080" y="4023360"/>
            <a:ext cx="10911535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Copilot sits inside your existing environment, your existing permissions, your existing audit trail. That's the right starting point for almost every bank.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But for the workflows that drive real value — complex modeling, document-heavy reasoning, custom workflow files — you'll need to know when to reach for something specialized.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Here's the honest take on the other four.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 / 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tools, four answers.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each one wins — and where each one shouldn't be your first call.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2522144" cy="42062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522144" cy="13716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21563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Claude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Anthropic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22960" y="329184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WINS AT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356616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Long-document reasoning · workflow files · the IP layer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475488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LOSES AT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22960" y="502920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Standalone tool — needs integration work to live inside your stack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436544" y="2011680"/>
            <a:ext cx="2522144" cy="42062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436544" y="2011680"/>
            <a:ext cx="2522144" cy="13716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619424" y="2377440"/>
            <a:ext cx="21563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ChatGPT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619424" y="278892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OpenAI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619424" y="329184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WINS AT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19424" y="356616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Broad capability · brand familiarity · image generation · the IP layer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19424" y="475488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LOSES AT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619424" y="502920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Standalone tool — needs integration work to live inside your stack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33008" y="2011680"/>
            <a:ext cx="2522144" cy="42062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233008" y="2011680"/>
            <a:ext cx="2522144" cy="137160"/>
          </a:xfrm>
          <a:prstGeom prst="rect">
            <a:avLst/>
          </a:prstGeom>
          <a:solidFill>
            <a:srgbClr val="6D6E71"/>
          </a:solidFill>
          <a:ln w="12700">
            <a:solidFill>
              <a:srgbClr val="6D6E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15888" y="2377440"/>
            <a:ext cx="21563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Gemini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415888" y="278892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Google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415888" y="329184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WINS AT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415888" y="356616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Native to Google Workspace ecosystem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15888" y="475488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LOSES AT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415888" y="502920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Irrelevant if you're a Microsoft 365 shop — which most banks are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029471" y="2011680"/>
            <a:ext cx="2522144" cy="420624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9029471" y="2011680"/>
            <a:ext cx="2522144" cy="137160"/>
          </a:xfrm>
          <a:prstGeom prst="rect">
            <a:avLst/>
          </a:prstGeom>
          <a:solidFill>
            <a:srgbClr val="48C78E"/>
          </a:solidFill>
          <a:ln w="12700">
            <a:solidFill>
              <a:srgbClr val="48C7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212351" y="2377440"/>
            <a:ext cx="21563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Perplexity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9212351" y="278892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Perplexity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9212351" y="329184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WINS AT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9212351" y="356616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Orchestrations</a:t>
            </a: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competitor scans</a:t>
            </a:r>
            <a:r>
              <a:rPr lang="en-US" sz="1100" dirty="0"/>
              <a:t> </a:t>
            </a: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 research with citations · market intel · competitor scans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212351" y="4754880"/>
            <a:ext cx="2156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LOSES AT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212351" y="5029200"/>
            <a:ext cx="21563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</a:rPr>
              <a:t>Harnesses aren’t as robust given their general orchestrations.</a:t>
            </a:r>
          </a:p>
          <a:p>
            <a:pPr marL="0" indent="0">
              <a:buNone/>
            </a:pPr>
            <a:endParaRPr lang="en-US" sz="1100" dirty="0">
              <a:solidFill>
                <a:srgbClr val="0B1C2C"/>
              </a:solidFill>
              <a:latin typeface="Inter" pitchFamily="34" charset="0"/>
              <a:ea typeface="Inter" pitchFamily="34" charset="-122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</a:rPr>
              <a:t>Example: Wont win at native excel, will win at Excel orchestrations.</a:t>
            </a:r>
          </a:p>
        </p:txBody>
      </p:sp>
      <p:sp>
        <p:nvSpPr>
          <p:cNvPr id="36" name="Text 34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 / 23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315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</a:t>
            </a:r>
            <a:endParaRPr lang="en-US" sz="20000" dirty="0"/>
          </a:p>
        </p:txBody>
      </p:sp>
      <p:sp>
        <p:nvSpPr>
          <p:cNvPr id="3" name="Text 1"/>
          <p:cNvSpPr/>
          <p:nvPr/>
        </p:nvSpPr>
        <p:spPr>
          <a:xfrm>
            <a:off x="2011680" y="2194560"/>
            <a:ext cx="9539935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Copilot should be your default.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dirty="0">
                <a:solidFill>
                  <a:srgbClr val="6D6E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sits inside your existing environment, your existing permissions, your existing audit trail.</a:t>
            </a: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endParaRPr lang="en-US" sz="22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for the workflows that drive real value, you'll graduate to specialized tools — or custom workflow files that run on top of Copilot.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612648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The pitch in one paragraph.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 / 23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conversations to have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</a:t>
            </a:r>
            <a:r>
              <a:rPr lang="en-US" sz="38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quarter.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know it better than me. Here are the questions to bring back to your team.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3393338" cy="36576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3393338" cy="54864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2587752"/>
            <a:ext cx="29361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COMPLIANCE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3246120"/>
            <a:ext cx="293613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What's our acceptable use policy on AI tools?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4663440"/>
            <a:ext cx="293613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Where does it apply? Where does it fall short? Have we updated it since Copilot rolled out? Is it sitting in a binder no one reads, or in front of every employee monthly?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99178" y="2468880"/>
            <a:ext cx="3393338" cy="36576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399178" y="2468880"/>
            <a:ext cx="3393338" cy="54864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27778" y="2587752"/>
            <a:ext cx="29361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IT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627778" y="3246120"/>
            <a:ext cx="293613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Have we enabled Enterprise Data Protection?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627778" y="4663440"/>
            <a:ext cx="293613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Who's on the baseline Copilot Chat vs. the full Copilot license? Have we audited the work-mode permissions? Are we capturing the audit trail required by examiners?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58277" y="2468880"/>
            <a:ext cx="3393338" cy="36576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158277" y="2468880"/>
            <a:ext cx="3393338" cy="54864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386877" y="2587752"/>
            <a:ext cx="29361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HR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86877" y="3246120"/>
            <a:ext cx="293613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Have we trained staff on what NOT to share?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86877" y="4663440"/>
            <a:ext cx="293613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there a BYOAI risk — people using personal ChatGPT on their phones with bank data? Is there a clear policy on AI-generated work product attribution and review?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 / 23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Who's running this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today.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Adjacent industries. Same workflow shape. Bankers are next on the list.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10911535" cy="109728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137160" cy="109728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2606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Hiren Parmar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05840" y="3017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HRX CPAs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37760" y="2651760"/>
            <a:ext cx="6339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Modeling / Bookkeeping · Tax preparation · Ad Hoc CPA Practice Automation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3703320"/>
            <a:ext cx="10911535" cy="109728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40080" y="3703320"/>
            <a:ext cx="137160" cy="109728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05840" y="3840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 D'Amico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5840" y="4251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Coast Claims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37760" y="3886200"/>
            <a:ext cx="6339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Insurance claim comparisons · Variance analysis · Negotiation-ready outputs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4937760"/>
            <a:ext cx="10911535" cy="109728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40080" y="4937760"/>
            <a:ext cx="137160" cy="109728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05840" y="50749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Brian Terrell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05840" y="54864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BTerrell Group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937760" y="5120640"/>
            <a:ext cx="651829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Sage Intacct partner · Claude training engagement · Builder Day program · Workflow Development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60367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approach works for loan committee memos, BSA monitoring, credit analysis, and treasury workflows.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 / 23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Agenda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things, one hour.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737360" y="1920240"/>
            <a:ext cx="98142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Copilot reality check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737360" y="233172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you have vs. what unlocks at the full license.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278892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1737360" y="2788920"/>
            <a:ext cx="98142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 demo: termsheet modeler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737360" y="320040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Excel Agent Mode, end-to-end, in 90 seconds.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365760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1737360" y="3657600"/>
            <a:ext cx="98142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architecture, different variables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737360" y="406908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venture debt math maps to your C&amp;I and CRE deals.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1737360" y="4526280"/>
            <a:ext cx="98142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landscape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37360" y="493776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Claude, ChatGPT, Gemini, Perplexity — where each one wins.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539496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1737360" y="5394960"/>
            <a:ext cx="981425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questions for your team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737360" y="5806440"/>
            <a:ext cx="98142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to ask compliance, IT, and HR this quarter.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/ 23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things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take </a:t>
            </a:r>
            <a:r>
              <a:rPr lang="en-US" sz="40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228600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1920240" y="2331720"/>
            <a:ext cx="96313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Compliance Conversations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920240" y="2880360"/>
            <a:ext cx="96313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</a:t>
            </a:r>
            <a:r>
              <a:rPr lang="en-US" sz="130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compliance questions ready.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365760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1920240" y="3703320"/>
            <a:ext cx="96313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Pilot ONE workflow this quarter.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920240" y="4251960"/>
            <a:ext cx="96313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Don't try to boil the ocean. Pick one repeatable, high-volume task — committee memo drafting, variance commentary, peer bank analysis — and prove it works at your bank before scaling.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5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1920240" y="5074920"/>
            <a:ext cx="96313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where Copilot stops.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920240" y="5623560"/>
            <a:ext cx="963137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Copilot is your default. Specialized tools and custom workflow files are the next layer up. Don't try to make Copilot do something it wasn't built for.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 / 23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Want to talk through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bank's workflows?</a:t>
            </a:r>
            <a:endParaRPr lang="en-US" sz="5000" dirty="0"/>
          </a:p>
        </p:txBody>
      </p:sp>
      <p:sp>
        <p:nvSpPr>
          <p:cNvPr id="4" name="Shape 2"/>
          <p:cNvSpPr/>
          <p:nvPr/>
        </p:nvSpPr>
        <p:spPr>
          <a:xfrm>
            <a:off x="640080" y="3749040"/>
            <a:ext cx="10911535" cy="146304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3931920"/>
            <a:ext cx="103628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watermelonsoup.io/mba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914400" y="4663440"/>
            <a:ext cx="10362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Resources from this session  ·  15-minute call to talk about your specific use cases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5852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Juan Morin  ·  juan@watermelonsoup.io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 / 23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1091153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Q&amp;A.</a:t>
            </a:r>
            <a:endParaRPr lang="en-US" sz="14400" dirty="0"/>
          </a:p>
        </p:txBody>
      </p:sp>
      <p:sp>
        <p:nvSpPr>
          <p:cNvPr id="3" name="Text 1"/>
          <p:cNvSpPr/>
          <p:nvPr/>
        </p:nvSpPr>
        <p:spPr>
          <a:xfrm>
            <a:off x="640080" y="411480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i="1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anything. Including </a:t>
            </a:r>
            <a:r>
              <a:rPr lang="en-US" sz="24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hard ones.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4846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we run out of time — email me directly. I respond to every message.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59436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juan@watermelonsoup.io  ·  watermelonsoup.io/mba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 / 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9456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you,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640080" y="3108960"/>
            <a:ext cx="109115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Massachusetts Bankers.</a:t>
            </a:r>
            <a:endParaRPr lang="en-US" sz="5600" dirty="0"/>
          </a:p>
        </p:txBody>
      </p:sp>
      <p:pic>
        <p:nvPicPr>
          <p:cNvPr id="4" name="Image 0" descr="/home/claude/deck/wtrmln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188" y="4617720"/>
            <a:ext cx="1417320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  ·  MassChallenge Partner  ·  May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1091153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what your credit team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640080" y="2103120"/>
            <a:ext cx="1091153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wanted </a:t>
            </a:r>
            <a:r>
              <a:rPr lang="en-US" sz="42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yesterday.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3474720"/>
            <a:ext cx="10911535" cy="237744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3566160"/>
            <a:ext cx="3200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&lt;10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1005840" y="53035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Minutes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754880" y="3840480"/>
            <a:ext cx="661385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 in Excel using Copilot Agent Mode.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754880" y="4343400"/>
            <a:ext cx="661385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E9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term sheet: facility sizing, advance rate, covenants, fee schedule. No data leaves your M365 tenant. Built on a workflow file I'll show you later.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 / 23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Who's running this hour.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554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Juan Morin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Founder, Watermelon AI  ·  MassChallenge Partner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54864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build AI workflows for CPAs &amp; finance professionals. The harness on top of foundation models — not the models themselves.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encode finance domain expertise into workflow files that produce consistent, audit-ready outputs.</a:t>
            </a: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endParaRPr lang="en-US" sz="14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400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premise: AI capability is sufficient. The bottleneck is adoption.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92240" y="1554480"/>
            <a:ext cx="50593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D6E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Example customers running this today: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92240" y="2103120"/>
            <a:ext cx="5059375" cy="914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492240" y="2103120"/>
            <a:ext cx="91440" cy="91440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766560" y="2240280"/>
            <a:ext cx="46936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HRX CPAs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766560" y="2606040"/>
            <a:ext cx="46936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Modeling &amp; CPA Tax preparation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92240" y="3200400"/>
            <a:ext cx="5059375" cy="914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492240" y="3200400"/>
            <a:ext cx="91440" cy="91440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766560" y="3337560"/>
            <a:ext cx="46936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Coast Claims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766560" y="3703320"/>
            <a:ext cx="46936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Insurance Analysis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92240" y="4297680"/>
            <a:ext cx="5059375" cy="914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492240" y="4297680"/>
            <a:ext cx="91440" cy="914400"/>
          </a:xfrm>
          <a:prstGeom prst="rect">
            <a:avLst/>
          </a:prstGeom>
          <a:solidFill>
            <a:srgbClr val="FF3B3F"/>
          </a:solidFill>
          <a:ln w="12700">
            <a:solidFill>
              <a:srgbClr val="FF3B3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766560" y="4434840"/>
            <a:ext cx="46936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BTerrell Group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766560" y="4800600"/>
            <a:ext cx="469361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Claude training &amp; Workflow Development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 / 23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 problem: there are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</a:t>
            </a:r>
            <a:r>
              <a:rPr lang="en-US" sz="4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Copilots.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brand. Very different capabilities. Make sure you know which one you have.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651760"/>
            <a:ext cx="5272888" cy="36576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926080"/>
            <a:ext cx="472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BASELINE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914400" y="3200400"/>
            <a:ext cx="4724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Microsoft 365 Copilot Chat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4724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Free with any M365 business plan.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4114800"/>
            <a:ext cx="472424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 chat with enterprise data protection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File upload and analysis (ad hoc)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Image generation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Side panel inside Word, Excel, OneNote (limited)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work-mode grounding in your tenant data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78728" y="2651760"/>
            <a:ext cx="5272888" cy="3657600"/>
          </a:xfrm>
          <a:prstGeom prst="rect">
            <a:avLst/>
          </a:prstGeom>
          <a:solidFill>
            <a:srgbClr val="0B1C2C"/>
          </a:solidFill>
          <a:ln w="12700">
            <a:solidFill>
              <a:srgbClr val="0B1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553048" y="2926080"/>
            <a:ext cx="4724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600" dirty="0">
                <a:solidFill>
                  <a:srgbClr val="48C7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LICENSE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53048" y="3200400"/>
            <a:ext cx="4724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M365 Copilot · Copilot Business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553048" y="3703320"/>
            <a:ext cx="4724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$18–30 / user / month add-on  ·  Annual commitment.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53048" y="4114800"/>
            <a:ext cx="4724248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 mode: grounded in your tenant emails, files, chats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Copilot embedded inside every app (Word/Excel/PPT/Outlook/Teams)</a:t>
            </a:r>
            <a:endParaRPr lang="en-US" sz="1200" dirty="0">
              <a:solidFill>
                <a:srgbClr val="FF3B3F"/>
              </a:solidFill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Excel Agent Mode (the one that builds models)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Pages, Notebooks, Scheduled Prompts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Meeting summaries in Teams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 / 23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645920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anything else,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2377440"/>
            <a:ext cx="10911535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your IT team: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“Which Copilot license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we have?”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640080" y="548640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banks don't know. The answer determines what's actually possible on Monday morning.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 / 23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your loan officers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lose </a:t>
            </a:r>
            <a:r>
              <a:rPr lang="en-US" sz="36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their afternoons.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468880"/>
            <a:ext cx="3454298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74320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45–90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914400" y="3931920"/>
            <a:ext cx="29056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 per termsheet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438912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Loan officer pulls last quarter's template, retypes the variables, rebuilds calculations, formats for committee. Every. Single. Deal.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68698" y="2468880"/>
            <a:ext cx="3454298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43018" y="274320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5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4643018" y="3931920"/>
            <a:ext cx="29056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models has an error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643018" y="438912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Manual formula rewrites. Stale references from copied templates. Errors that don't surface until committee review or worse — closing.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97317" y="2468880"/>
            <a:ext cx="3454298" cy="3200400"/>
          </a:xfrm>
          <a:prstGeom prst="rect">
            <a:avLst/>
          </a:prstGeom>
          <a:solidFill>
            <a:srgbClr val="F7F7F5"/>
          </a:solidFill>
          <a:ln w="12700">
            <a:solidFill>
              <a:srgbClr val="E8E9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371637" y="274320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3–5×</a:t>
            </a:r>
            <a:endParaRPr lang="en-US" sz="6400" dirty="0"/>
          </a:p>
        </p:txBody>
      </p:sp>
      <p:sp>
        <p:nvSpPr>
          <p:cNvPr id="14" name="Text 12"/>
          <p:cNvSpPr/>
          <p:nvPr/>
        </p:nvSpPr>
        <p:spPr>
          <a:xfrm>
            <a:off x="8371637" y="3931920"/>
            <a:ext cx="29056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deal coverage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71637" y="4389120"/>
            <a:ext cx="290565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headcount can run more deals when the modeling time collapses. That's portfolio growth without hiring.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59436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B1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is the workflow we're about to compress.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 / 23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28016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800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Termsheet modeler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40080" y="2743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E8E9E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</a:t>
            </a:r>
            <a:r>
              <a:rPr lang="en-US" sz="54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Excel Agent Mode.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3891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to watch for: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475488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Agent inserts rows, rewrites formulas, applies formatting — without me clicking through menus.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grounded in the file. No data leaves the M365 tenant.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Output is a clean, committee-ready model — not a black box.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 / 23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 architecture,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B1C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 </a:t>
            </a:r>
            <a:r>
              <a:rPr lang="en-US" sz="3800" b="1" dirty="0">
                <a:solidFill>
                  <a:srgbClr val="FF3B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variables.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you just saw was a SaaS venture debt deal. Same workflow templates your C&amp;I and CRE termsheets — the math doesn't change, only the inputs do.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377440"/>
          <a:ext cx="10911536" cy="2880360"/>
        </p:xfrm>
        <a:graphic>
          <a:graphicData uri="http://schemas.openxmlformats.org/drawingml/2006/table">
            <a:tbl>
              <a:tblPr/>
              <a:tblGrid>
                <a:gridCol w="5455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5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WHAT THE DEMO USED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C2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WHAT IT MAPS TO IN YOUR BANK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B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MRR-based borrowing formula (900% of MRR)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AR borrowing base, inventory advance, CRE LTV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Net revenue churn step-downs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Concentration limits, top-customer thresholds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ARR covenants (quarterly minimums)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DSCR, debt-to-EBITDA, fixed charge coverage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Lockbox / cash collection account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Borrowing base certificates, depository sweep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Warrants for upside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Personal guarantees, additional collateral, prepayment fees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Total debt cap (1.0× Global ARR)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1C2C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Total leverage cap, senior leverage covenant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8E9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640080" y="594360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FF3B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Your loan officers are rebuilding Excel models for every deal. This is the workflow that gets them their afternoons back.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911535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 / 23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D6E7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Watermelon AI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2296</Words>
  <Application>Microsoft Office PowerPoint</Application>
  <PresentationFormat>Widescreen</PresentationFormat>
  <Paragraphs>358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Consolas</vt:lpstr>
      <vt:lpstr>Inter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Tools for Community Banks</dc:title>
  <dc:subject>PptxGenJS Presentation</dc:subject>
  <dc:creator>Juan Morin / Watermelon AI</dc:creator>
  <cp:lastModifiedBy>juan morin</cp:lastModifiedBy>
  <cp:revision>18</cp:revision>
  <dcterms:created xsi:type="dcterms:W3CDTF">2026-05-18T14:05:50Z</dcterms:created>
  <dcterms:modified xsi:type="dcterms:W3CDTF">2026-05-21T09:43:46Z</dcterms:modified>
</cp:coreProperties>
</file>